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6" r:id="rId4"/>
    <p:sldId id="268" r:id="rId5"/>
    <p:sldId id="260" r:id="rId6"/>
    <p:sldId id="269" r:id="rId7"/>
    <p:sldId id="270" r:id="rId8"/>
    <p:sldId id="272" r:id="rId9"/>
    <p:sldId id="271" r:id="rId10"/>
    <p:sldId id="264" r:id="rId11"/>
    <p:sldId id="265" r:id="rId12"/>
  </p:sldIdLst>
  <p:sldSz cx="18288000" cy="10287000"/>
  <p:notesSz cx="6858000" cy="9144000"/>
  <p:embeddedFontLst>
    <p:embeddedFont>
      <p:font typeface="Alice" pitchFamily="2" charset="0"/>
      <p:regular r:id="rId14"/>
    </p:embeddedFont>
    <p:embeddedFont>
      <p:font typeface="Bodoni FLF Italics" panose="02000603090000090003" pitchFamily="2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4635" autoAdjust="0"/>
  </p:normalViewPr>
  <p:slideViewPr>
    <p:cSldViewPr>
      <p:cViewPr varScale="1">
        <p:scale>
          <a:sx n="80" d="100"/>
          <a:sy n="80" d="100"/>
        </p:scale>
        <p:origin x="5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B759C-C4DD-0649-9C24-615D40CCDA17}" type="datetimeFigureOut">
              <a:rPr kumimoji="1" lang="zh-TW" altLang="en-US" smtClean="0"/>
              <a:t>2023/12/18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7D0671-9E74-5448-8219-BD532AE8F4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636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D0671-9E74-5448-8219-BD532AE8F43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86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D0671-9E74-5448-8219-BD532AE8F43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117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7D0671-9E74-5448-8219-BD532AE8F430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493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52699" y="2625085"/>
            <a:ext cx="1318260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zh-TW" altLang="en-US" sz="9600" dirty="0">
                <a:solidFill>
                  <a:srgbClr val="373A3C"/>
                </a:solidFill>
                <a:latin typeface="-apple-system"/>
              </a:rPr>
              <a:t>圖片中人臉偵測及辨識</a:t>
            </a:r>
            <a:endParaRPr lang="en" altLang="zh-TW" sz="9600" b="0" i="0" u="none" strike="noStrike" dirty="0">
              <a:solidFill>
                <a:srgbClr val="373A3C"/>
              </a:solidFill>
              <a:effectLst/>
              <a:latin typeface="-apple-system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875708" y="-2383592"/>
            <a:ext cx="4767184" cy="476718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747083" y="6696061"/>
            <a:ext cx="10793833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 dirty="0" err="1">
                <a:solidFill>
                  <a:srgbClr val="271905"/>
                </a:solidFill>
                <a:latin typeface="Alice"/>
              </a:rPr>
              <a:t>報告者：林孟欣</a:t>
            </a:r>
            <a:r>
              <a:rPr lang="zh-TW" altLang="en-US" sz="3600" dirty="0">
                <a:solidFill>
                  <a:srgbClr val="271905"/>
                </a:solidFill>
                <a:latin typeface="Alice"/>
              </a:rPr>
              <a:t> </a:t>
            </a:r>
            <a:endParaRPr lang="en-US" sz="3600" dirty="0">
              <a:solidFill>
                <a:srgbClr val="271905"/>
              </a:solidFill>
              <a:latin typeface="Alice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363492" y="8746101"/>
            <a:ext cx="3521040" cy="35210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986615" y="9258300"/>
            <a:ext cx="7301385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12147" y="2118037"/>
            <a:ext cx="966370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271905"/>
                </a:solidFill>
                <a:latin typeface="Bodoni FLF Italics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35216" y="9094153"/>
            <a:ext cx="661756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09</a:t>
            </a:r>
          </a:p>
        </p:txBody>
      </p:sp>
      <p:sp>
        <p:nvSpPr>
          <p:cNvPr id="4" name="AutoShape 4"/>
          <p:cNvSpPr/>
          <p:nvPr/>
        </p:nvSpPr>
        <p:spPr>
          <a:xfrm>
            <a:off x="9780663" y="9258300"/>
            <a:ext cx="8507337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AutoShape 5"/>
          <p:cNvSpPr/>
          <p:nvPr/>
        </p:nvSpPr>
        <p:spPr>
          <a:xfrm>
            <a:off x="58478" y="9258300"/>
            <a:ext cx="8507337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6484766" y="7356879"/>
            <a:ext cx="1549068" cy="154906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575667" y="-449433"/>
            <a:ext cx="5268290" cy="526829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692623" y="4217162"/>
            <a:ext cx="15935276" cy="1839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kumimoji="1" lang="en-US" sz="3200" dirty="0"/>
              <a:t>1.有做preprocessing </a:t>
            </a:r>
            <a:r>
              <a:rPr kumimoji="1" lang="en-US" sz="3200" dirty="0" err="1"/>
              <a:t>的話，可以增加辨識的準確度</a:t>
            </a:r>
            <a:endParaRPr kumimoji="1" lang="en-US" sz="3200" dirty="0"/>
          </a:p>
          <a:p>
            <a:pPr>
              <a:lnSpc>
                <a:spcPts val="2799"/>
              </a:lnSpc>
            </a:pPr>
            <a:endParaRPr kumimoji="1" lang="en-US" sz="3200" dirty="0"/>
          </a:p>
          <a:p>
            <a:pPr>
              <a:lnSpc>
                <a:spcPts val="2799"/>
              </a:lnSpc>
            </a:pPr>
            <a:endParaRPr kumimoji="1" lang="en-US" sz="3200" dirty="0"/>
          </a:p>
          <a:p>
            <a:pPr>
              <a:lnSpc>
                <a:spcPts val="2799"/>
              </a:lnSpc>
            </a:pPr>
            <a:endParaRPr kumimoji="1" lang="en-US" sz="3200" dirty="0"/>
          </a:p>
          <a:p>
            <a:pPr>
              <a:lnSpc>
                <a:spcPts val="2799"/>
              </a:lnSpc>
            </a:pPr>
            <a:r>
              <a:rPr kumimoji="1" lang="en-US" sz="3200" dirty="0"/>
              <a:t>2.如果照片中有很多人臉的話，可能也會影響辨識結果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7D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0986615" y="9258300"/>
            <a:ext cx="7301385" cy="0"/>
          </a:xfrm>
          <a:prstGeom prst="line">
            <a:avLst/>
          </a:prstGeom>
          <a:ln w="38100" cap="flat">
            <a:solidFill>
              <a:srgbClr val="F4EAD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363492" y="8746101"/>
            <a:ext cx="3521040" cy="352104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52800" y="4229100"/>
            <a:ext cx="11232653" cy="3308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F4EADB"/>
                </a:solidFill>
                <a:latin typeface="Bodoni FLF Italics"/>
              </a:rPr>
              <a:t>Demo</a:t>
            </a:r>
          </a:p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F4EADB"/>
                </a:solidFill>
                <a:latin typeface="Bodoni FLF Italics"/>
              </a:rPr>
              <a:t>http://127.0.0.1:7860</a:t>
            </a:r>
          </a:p>
          <a:p>
            <a:pPr algn="ctr">
              <a:lnSpc>
                <a:spcPts val="8640"/>
              </a:lnSpc>
            </a:pPr>
            <a:endParaRPr lang="en-US" sz="7200" dirty="0">
              <a:solidFill>
                <a:srgbClr val="F4EADB"/>
              </a:solidFill>
              <a:latin typeface="Bodoni FLF Itali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2147984" y="7643337"/>
            <a:ext cx="4249100" cy="4249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30416" y="8332153"/>
            <a:ext cx="6617568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>
                <a:solidFill>
                  <a:srgbClr val="967D55"/>
                </a:solidFill>
                <a:latin typeface="Alice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>
            <a:off x="-246322" y="8496300"/>
            <a:ext cx="8507337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484702" y="-2800670"/>
            <a:ext cx="3067370" cy="306737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1867942" y="235443"/>
            <a:ext cx="9663706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271905"/>
                </a:solidFill>
                <a:latin typeface="Bodoni FLF Italics"/>
              </a:rPr>
              <a:t>Introduction</a:t>
            </a:r>
          </a:p>
        </p:txBody>
      </p:sp>
      <p:pic>
        <p:nvPicPr>
          <p:cNvPr id="15" name="圖片 14" descr="一張含有 麥克風, 人的臉孔, 服裝, 人員 的圖片&#10;&#10;自動產生的描述">
            <a:extLst>
              <a:ext uri="{FF2B5EF4-FFF2-40B4-BE49-F238E27FC236}">
                <a16:creationId xmlns:a16="http://schemas.microsoft.com/office/drawing/2014/main" id="{E5282B8B-A377-3822-B3A3-E95D2B7A7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" y="3832717"/>
            <a:ext cx="7603995" cy="4265229"/>
          </a:xfrm>
          <a:prstGeom prst="rect">
            <a:avLst/>
          </a:prstGeom>
        </p:spPr>
      </p:pic>
      <p:pic>
        <p:nvPicPr>
          <p:cNvPr id="17" name="圖片 16" descr="一張含有 黑色, 黑暗 的圖片&#10;&#10;自動產生的描述">
            <a:extLst>
              <a:ext uri="{FF2B5EF4-FFF2-40B4-BE49-F238E27FC236}">
                <a16:creationId xmlns:a16="http://schemas.microsoft.com/office/drawing/2014/main" id="{2F9A023D-E29D-D9A7-60BB-A1F7AAF45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260" y="4921389"/>
            <a:ext cx="2249383" cy="2249383"/>
          </a:xfrm>
          <a:prstGeom prst="rect">
            <a:avLst/>
          </a:prstGeom>
        </p:spPr>
      </p:pic>
      <p:pic>
        <p:nvPicPr>
          <p:cNvPr id="21" name="圖片 20" descr="一張含有 人的臉孔, 服裝, 人員, 男人 的圖片&#10;&#10;自動產生的描述">
            <a:extLst>
              <a:ext uri="{FF2B5EF4-FFF2-40B4-BE49-F238E27FC236}">
                <a16:creationId xmlns:a16="http://schemas.microsoft.com/office/drawing/2014/main" id="{917265AA-CFB0-3EB4-1FED-511FD4092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3832717"/>
            <a:ext cx="7603995" cy="4265229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3D236E98-9198-048F-404C-62325BF60FA7}"/>
              </a:ext>
            </a:extLst>
          </p:cNvPr>
          <p:cNvSpPr txBox="1"/>
          <p:nvPr/>
        </p:nvSpPr>
        <p:spPr>
          <a:xfrm>
            <a:off x="-1" y="1257300"/>
            <a:ext cx="177385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/>
              <a:t>定義</a:t>
            </a:r>
            <a:r>
              <a:rPr kumimoji="1" lang="zh-TW" altLang="en-US" sz="3200" dirty="0"/>
              <a:t>：偵測圖片中是否有出現人臉，並辨識出此人臉對應的名稱，若不到對應人臉的名稱則印出</a:t>
            </a:r>
            <a:r>
              <a:rPr kumimoji="1" lang="en-US" altLang="zh-TW" sz="3200" dirty="0"/>
              <a:t>Unknow</a:t>
            </a:r>
            <a:endParaRPr kumimoji="1" lang="zh-TW" alt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2452784" y="8405337"/>
            <a:ext cx="4249100" cy="4249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835216" y="9094153"/>
            <a:ext cx="661756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03</a:t>
            </a:r>
          </a:p>
        </p:txBody>
      </p:sp>
      <p:sp>
        <p:nvSpPr>
          <p:cNvPr id="8" name="AutoShape 8"/>
          <p:cNvSpPr/>
          <p:nvPr/>
        </p:nvSpPr>
        <p:spPr>
          <a:xfrm>
            <a:off x="58478" y="9258300"/>
            <a:ext cx="8507337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3A9E159A-1B55-BC79-FBD9-255EA053C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516797"/>
            <a:ext cx="16871162" cy="148863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4F29621-5AC6-EF3E-3A86-5137B3BC8F7D}"/>
              </a:ext>
            </a:extLst>
          </p:cNvPr>
          <p:cNvSpPr txBox="1"/>
          <p:nvPr/>
        </p:nvSpPr>
        <p:spPr>
          <a:xfrm>
            <a:off x="1077068" y="1028699"/>
            <a:ext cx="138581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/>
              <a:t>Preprocessing</a:t>
            </a:r>
            <a:r>
              <a:rPr kumimoji="1" lang="en-US" altLang="zh-TW" sz="3200" dirty="0"/>
              <a:t>: </a:t>
            </a:r>
            <a:r>
              <a:rPr kumimoji="1" lang="zh-TW" altLang="en-US" sz="3200" dirty="0"/>
              <a:t>高斯模糊降噪、鋭化影像</a:t>
            </a:r>
            <a:endParaRPr kumimoji="1" lang="en-US" altLang="zh-TW" sz="3200" dirty="0"/>
          </a:p>
          <a:p>
            <a:endParaRPr kumimoji="1" lang="en-US" altLang="zh-TW" sz="3200" dirty="0"/>
          </a:p>
          <a:p>
            <a:r>
              <a:rPr kumimoji="1" lang="en-US" altLang="zh-TW" sz="3200" b="1" dirty="0"/>
              <a:t>Pretrain model :</a:t>
            </a:r>
            <a:r>
              <a:rPr lang="en" altLang="zh-TW" sz="3200" b="1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kumimoji="1" lang="en" altLang="zh-TW" sz="3200" dirty="0" err="1"/>
              <a:t>face_recognition</a:t>
            </a:r>
            <a:endParaRPr kumimoji="1" lang="en" altLang="zh-TW" sz="3200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676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2452784" y="8405337"/>
            <a:ext cx="4249100" cy="4249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835216" y="9094153"/>
            <a:ext cx="661756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04</a:t>
            </a:r>
          </a:p>
        </p:txBody>
      </p:sp>
      <p:sp>
        <p:nvSpPr>
          <p:cNvPr id="8" name="AutoShape 8"/>
          <p:cNvSpPr/>
          <p:nvPr/>
        </p:nvSpPr>
        <p:spPr>
          <a:xfrm>
            <a:off x="58478" y="9258300"/>
            <a:ext cx="8507337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789502" y="-2038670"/>
            <a:ext cx="3067370" cy="306737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3" name="圖片 22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916112DD-9DBB-5044-788E-841471365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307" y="174015"/>
            <a:ext cx="13821015" cy="909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45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8"/>
          <p:cNvSpPr/>
          <p:nvPr/>
        </p:nvSpPr>
        <p:spPr>
          <a:xfrm>
            <a:off x="10986615" y="9258300"/>
            <a:ext cx="7301385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5835216" y="9094153"/>
            <a:ext cx="661756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05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253716" y="-969050"/>
            <a:ext cx="2150082" cy="215008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2801715" y="7485285"/>
            <a:ext cx="5603430" cy="560343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12">
            <a:extLst>
              <a:ext uri="{FF2B5EF4-FFF2-40B4-BE49-F238E27FC236}">
                <a16:creationId xmlns:a16="http://schemas.microsoft.com/office/drawing/2014/main" id="{5BC6EC43-BFE8-3B54-3A6B-7155CE3828E5}"/>
              </a:ext>
            </a:extLst>
          </p:cNvPr>
          <p:cNvSpPr txBox="1"/>
          <p:nvPr/>
        </p:nvSpPr>
        <p:spPr>
          <a:xfrm>
            <a:off x="-1905000" y="402996"/>
            <a:ext cx="966370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271905"/>
                </a:solidFill>
                <a:latin typeface="Bodoni FLF Italics"/>
              </a:rPr>
              <a:t>Dataset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EB03F60-1884-B5FD-1595-7E97EDCE2BA7}"/>
              </a:ext>
            </a:extLst>
          </p:cNvPr>
          <p:cNvSpPr txBox="1"/>
          <p:nvPr/>
        </p:nvSpPr>
        <p:spPr>
          <a:xfrm>
            <a:off x="2057400" y="1837545"/>
            <a:ext cx="41659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3200" dirty="0"/>
              <a:t>圖片來源：</a:t>
            </a:r>
            <a:r>
              <a:rPr kumimoji="1" lang="en-US" altLang="zh-TW" sz="3200" dirty="0"/>
              <a:t>Google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3200" dirty="0"/>
              <a:t>Unknow picture :30</a:t>
            </a:r>
            <a:r>
              <a:rPr kumimoji="1" lang="zh-TW" altLang="en-US" sz="3200" dirty="0"/>
              <a:t>張</a:t>
            </a:r>
            <a:endParaRPr kumimoji="1" lang="en-US" altLang="zh-TW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3200" dirty="0"/>
              <a:t>Know picture :10</a:t>
            </a:r>
            <a:r>
              <a:rPr kumimoji="1" lang="zh-TW" altLang="en-US" sz="3200" dirty="0"/>
              <a:t>張</a:t>
            </a:r>
          </a:p>
        </p:txBody>
      </p:sp>
      <p:pic>
        <p:nvPicPr>
          <p:cNvPr id="39" name="圖片 38" descr="一張含有 螢幕擷取畫面 的圖片&#10;&#10;自動產生的描述">
            <a:extLst>
              <a:ext uri="{FF2B5EF4-FFF2-40B4-BE49-F238E27FC236}">
                <a16:creationId xmlns:a16="http://schemas.microsoft.com/office/drawing/2014/main" id="{4B025A25-CB88-56CA-0176-D498D5B10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275" y="4070119"/>
            <a:ext cx="8959416" cy="46992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8"/>
          <p:cNvSpPr/>
          <p:nvPr/>
        </p:nvSpPr>
        <p:spPr>
          <a:xfrm>
            <a:off x="10986615" y="9258300"/>
            <a:ext cx="7301385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5835216" y="9094153"/>
            <a:ext cx="661756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06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253716" y="-969050"/>
            <a:ext cx="2150082" cy="215008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2801715" y="7485285"/>
            <a:ext cx="5603430" cy="560343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12">
            <a:extLst>
              <a:ext uri="{FF2B5EF4-FFF2-40B4-BE49-F238E27FC236}">
                <a16:creationId xmlns:a16="http://schemas.microsoft.com/office/drawing/2014/main" id="{5BC6EC43-BFE8-3B54-3A6B-7155CE3828E5}"/>
              </a:ext>
            </a:extLst>
          </p:cNvPr>
          <p:cNvSpPr txBox="1"/>
          <p:nvPr/>
        </p:nvSpPr>
        <p:spPr>
          <a:xfrm>
            <a:off x="-1905000" y="402996"/>
            <a:ext cx="966370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271905"/>
                </a:solidFill>
                <a:latin typeface="Bodoni FLF Italics"/>
              </a:rPr>
              <a:t>Accuracy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F5B1011-02BF-06E4-8B20-DCD0F1064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19856"/>
              </p:ext>
            </p:extLst>
          </p:nvPr>
        </p:nvGraphicFramePr>
        <p:xfrm>
          <a:off x="2916914" y="3086106"/>
          <a:ext cx="6099703" cy="4198611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255286">
                  <a:extLst>
                    <a:ext uri="{9D8B030D-6E8A-4147-A177-3AD203B41FA5}">
                      <a16:colId xmlns:a16="http://schemas.microsoft.com/office/drawing/2014/main" val="3180489576"/>
                    </a:ext>
                  </a:extLst>
                </a:gridCol>
                <a:gridCol w="2844417">
                  <a:extLst>
                    <a:ext uri="{9D8B030D-6E8A-4147-A177-3AD203B41FA5}">
                      <a16:colId xmlns:a16="http://schemas.microsoft.com/office/drawing/2014/main" val="1624113797"/>
                    </a:ext>
                  </a:extLst>
                </a:gridCol>
              </a:tblGrid>
              <a:tr h="1399537">
                <a:tc>
                  <a:txBody>
                    <a:bodyPr/>
                    <a:lstStyle/>
                    <a:p>
                      <a:r>
                        <a:rPr lang="en-US" altLang="zh-TW" sz="3200" dirty="0" err="1"/>
                        <a:t>preprocesing</a:t>
                      </a:r>
                      <a:endParaRPr lang="zh-TW" alt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Accuracy (%)</a:t>
                      </a:r>
                      <a:endParaRPr lang="zh-TW" alt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2658244"/>
                  </a:ext>
                </a:extLst>
              </a:tr>
              <a:tr h="1399537"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w/o </a:t>
                      </a:r>
                      <a:r>
                        <a:rPr lang="en-US" altLang="zh-TW" sz="3200" dirty="0" err="1"/>
                        <a:t>preprocesing</a:t>
                      </a:r>
                      <a:endParaRPr lang="zh-TW" alt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83.33</a:t>
                      </a:r>
                      <a:endParaRPr lang="zh-TW" alt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1237451"/>
                  </a:ext>
                </a:extLst>
              </a:tr>
              <a:tr h="13995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200" dirty="0"/>
                        <a:t>w/</a:t>
                      </a:r>
                      <a:r>
                        <a:rPr lang="en-US" altLang="zh-TW" sz="3200" dirty="0" err="1"/>
                        <a:t>preprocesing</a:t>
                      </a:r>
                      <a:endParaRPr lang="zh-TW" altLang="en-US" sz="3200" dirty="0"/>
                    </a:p>
                    <a:p>
                      <a:endParaRPr lang="zh-TW" alt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3200" dirty="0"/>
                        <a:t>93.33</a:t>
                      </a:r>
                      <a:endParaRPr lang="zh-TW" altLang="en-US" sz="3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7489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087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8"/>
          <p:cNvSpPr/>
          <p:nvPr/>
        </p:nvSpPr>
        <p:spPr>
          <a:xfrm>
            <a:off x="10986615" y="9258300"/>
            <a:ext cx="7301385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5835216" y="9094153"/>
            <a:ext cx="661756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07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253716" y="-969050"/>
            <a:ext cx="2150082" cy="215008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2801715" y="7485285"/>
            <a:ext cx="5603430" cy="560343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12">
            <a:extLst>
              <a:ext uri="{FF2B5EF4-FFF2-40B4-BE49-F238E27FC236}">
                <a16:creationId xmlns:a16="http://schemas.microsoft.com/office/drawing/2014/main" id="{5BC6EC43-BFE8-3B54-3A6B-7155CE3828E5}"/>
              </a:ext>
            </a:extLst>
          </p:cNvPr>
          <p:cNvSpPr txBox="1"/>
          <p:nvPr/>
        </p:nvSpPr>
        <p:spPr>
          <a:xfrm>
            <a:off x="-1905000" y="402996"/>
            <a:ext cx="966370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271905"/>
                </a:solidFill>
                <a:latin typeface="Bodoni FLF Italics"/>
              </a:rPr>
              <a:t>Accuracy</a:t>
            </a: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C9059E07-D987-287D-1D26-D571592D9985}"/>
              </a:ext>
            </a:extLst>
          </p:cNvPr>
          <p:cNvSpPr txBox="1"/>
          <p:nvPr/>
        </p:nvSpPr>
        <p:spPr>
          <a:xfrm>
            <a:off x="-15130" y="1505862"/>
            <a:ext cx="966370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271905"/>
                </a:solidFill>
                <a:latin typeface="Bodoni FLF Italics"/>
              </a:rPr>
              <a:t>w/o preprocessing</a:t>
            </a:r>
          </a:p>
        </p:txBody>
      </p:sp>
      <p:pic>
        <p:nvPicPr>
          <p:cNvPr id="9" name="圖片 8" descr="一張含有 人的臉孔, 人員, 服裝, 男人 的圖片&#10;&#10;自動產生的描述">
            <a:extLst>
              <a:ext uri="{FF2B5EF4-FFF2-40B4-BE49-F238E27FC236}">
                <a16:creationId xmlns:a16="http://schemas.microsoft.com/office/drawing/2014/main" id="{0E9F68AC-A6A8-19FD-6760-E6FF42061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496273"/>
            <a:ext cx="7821835" cy="4409625"/>
          </a:xfrm>
          <a:prstGeom prst="rect">
            <a:avLst/>
          </a:prstGeom>
        </p:spPr>
      </p:pic>
      <p:pic>
        <p:nvPicPr>
          <p:cNvPr id="11" name="圖片 10" descr="一張含有 人的臉孔, 人員, 服裝, 男人 的圖片&#10;&#10;自動產生的描述">
            <a:extLst>
              <a:ext uri="{FF2B5EF4-FFF2-40B4-BE49-F238E27FC236}">
                <a16:creationId xmlns:a16="http://schemas.microsoft.com/office/drawing/2014/main" id="{D49DBFD5-1094-9AC0-59A3-62180796B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813" y="3496273"/>
            <a:ext cx="7821827" cy="4409621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1D99F6D-58ED-5AC6-3279-93F668BEDB2A}"/>
              </a:ext>
            </a:extLst>
          </p:cNvPr>
          <p:cNvSpPr txBox="1"/>
          <p:nvPr/>
        </p:nvSpPr>
        <p:spPr>
          <a:xfrm>
            <a:off x="1957900" y="2511387"/>
            <a:ext cx="5800806" cy="10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altLang="zh-TW" sz="4000" dirty="0">
                <a:solidFill>
                  <a:srgbClr val="271905"/>
                </a:solidFill>
                <a:latin typeface="Bodoni FLF Italics"/>
              </a:rPr>
              <a:t>w/ preprocessing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D6B232D-0081-455F-7B8C-4273B9F7D138}"/>
              </a:ext>
            </a:extLst>
          </p:cNvPr>
          <p:cNvSpPr txBox="1"/>
          <p:nvPr/>
        </p:nvSpPr>
        <p:spPr>
          <a:xfrm>
            <a:off x="10529294" y="2511388"/>
            <a:ext cx="5800806" cy="106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altLang="zh-TW" sz="4000" dirty="0">
                <a:solidFill>
                  <a:srgbClr val="271905"/>
                </a:solidFill>
                <a:latin typeface="Bodoni FLF Italics"/>
              </a:rPr>
              <a:t>w/o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73417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8"/>
          <p:cNvSpPr/>
          <p:nvPr/>
        </p:nvSpPr>
        <p:spPr>
          <a:xfrm>
            <a:off x="10986615" y="9258300"/>
            <a:ext cx="7301385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5835216" y="9094153"/>
            <a:ext cx="661756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07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253716" y="-969050"/>
            <a:ext cx="2150082" cy="215008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2801715" y="7485285"/>
            <a:ext cx="5603430" cy="560343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12">
            <a:extLst>
              <a:ext uri="{FF2B5EF4-FFF2-40B4-BE49-F238E27FC236}">
                <a16:creationId xmlns:a16="http://schemas.microsoft.com/office/drawing/2014/main" id="{5BC6EC43-BFE8-3B54-3A6B-7155CE3828E5}"/>
              </a:ext>
            </a:extLst>
          </p:cNvPr>
          <p:cNvSpPr txBox="1"/>
          <p:nvPr/>
        </p:nvSpPr>
        <p:spPr>
          <a:xfrm>
            <a:off x="-1905000" y="402996"/>
            <a:ext cx="966370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271905"/>
                </a:solidFill>
                <a:latin typeface="Bodoni FLF Italics"/>
              </a:rPr>
              <a:t>Accuracy</a:t>
            </a:r>
          </a:p>
        </p:txBody>
      </p:sp>
      <p:pic>
        <p:nvPicPr>
          <p:cNvPr id="4" name="圖片 3" descr="一張含有 人的臉孔, 人員, 服裝, 微笑 的圖片&#10;&#10;自動產生的描述">
            <a:extLst>
              <a:ext uri="{FF2B5EF4-FFF2-40B4-BE49-F238E27FC236}">
                <a16:creationId xmlns:a16="http://schemas.microsoft.com/office/drawing/2014/main" id="{DF109CE3-ABA6-AAFF-3ED0-F89E4133E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79120"/>
            <a:ext cx="84201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01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8"/>
          <p:cNvSpPr/>
          <p:nvPr/>
        </p:nvSpPr>
        <p:spPr>
          <a:xfrm>
            <a:off x="10986615" y="9258300"/>
            <a:ext cx="7301385" cy="0"/>
          </a:xfrm>
          <a:prstGeom prst="line">
            <a:avLst/>
          </a:prstGeom>
          <a:ln w="38100" cap="flat">
            <a:solidFill>
              <a:srgbClr val="967D5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5835216" y="9094153"/>
            <a:ext cx="661756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2799" dirty="0">
                <a:solidFill>
                  <a:srgbClr val="967D55"/>
                </a:solidFill>
                <a:latin typeface="Alice"/>
              </a:rPr>
              <a:t>08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253716" y="-969050"/>
            <a:ext cx="2150082" cy="215008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67D5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2801715" y="7485285"/>
            <a:ext cx="5603430" cy="560343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C8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12">
            <a:extLst>
              <a:ext uri="{FF2B5EF4-FFF2-40B4-BE49-F238E27FC236}">
                <a16:creationId xmlns:a16="http://schemas.microsoft.com/office/drawing/2014/main" id="{5BC6EC43-BFE8-3B54-3A6B-7155CE3828E5}"/>
              </a:ext>
            </a:extLst>
          </p:cNvPr>
          <p:cNvSpPr txBox="1"/>
          <p:nvPr/>
        </p:nvSpPr>
        <p:spPr>
          <a:xfrm>
            <a:off x="-1905000" y="402996"/>
            <a:ext cx="9663706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271905"/>
                </a:solidFill>
                <a:latin typeface="Bodoni FLF Italics"/>
              </a:rPr>
              <a:t>Demo</a:t>
            </a:r>
          </a:p>
        </p:txBody>
      </p:sp>
      <p:pic>
        <p:nvPicPr>
          <p:cNvPr id="6" name="圖片 5" descr="一張含有 人員, 服裝, 人的臉孔, 男人 的圖片&#10;&#10;自動產生的描述">
            <a:extLst>
              <a:ext uri="{FF2B5EF4-FFF2-40B4-BE49-F238E27FC236}">
                <a16:creationId xmlns:a16="http://schemas.microsoft.com/office/drawing/2014/main" id="{76E0F2E5-9002-C375-EF53-6E4B2CC9A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373129"/>
            <a:ext cx="7112000" cy="5334000"/>
          </a:xfrm>
          <a:prstGeom prst="rect">
            <a:avLst/>
          </a:prstGeom>
        </p:spPr>
      </p:pic>
      <p:pic>
        <p:nvPicPr>
          <p:cNvPr id="8" name="圖片 7" descr="一張含有 人的臉孔, 人員, 服裝, 男人 的圖片&#10;&#10;自動產生的描述">
            <a:extLst>
              <a:ext uri="{FF2B5EF4-FFF2-40B4-BE49-F238E27FC236}">
                <a16:creationId xmlns:a16="http://schemas.microsoft.com/office/drawing/2014/main" id="{69C62E03-F283-99C1-94F8-22B47FCF2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63" y="2373129"/>
            <a:ext cx="8333089" cy="543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5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128</Words>
  <Application>Microsoft Macintosh PowerPoint</Application>
  <PresentationFormat>自訂</PresentationFormat>
  <Paragraphs>44</Paragraphs>
  <Slides>11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Alice</vt:lpstr>
      <vt:lpstr>-apple-system</vt:lpstr>
      <vt:lpstr>Arial</vt:lpstr>
      <vt:lpstr>Bodoni FLF Italics</vt:lpstr>
      <vt:lpstr>Menlo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Minimalist Digital Marketing Presentation</dc:title>
  <cp:lastModifiedBy>林孟欣</cp:lastModifiedBy>
  <cp:revision>4</cp:revision>
  <dcterms:created xsi:type="dcterms:W3CDTF">2006-08-16T00:00:00Z</dcterms:created>
  <dcterms:modified xsi:type="dcterms:W3CDTF">2023-12-18T14:26:07Z</dcterms:modified>
  <dc:identifier>DAF3ThjR6MI</dc:identifier>
</cp:coreProperties>
</file>